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77" r:id="rId3"/>
    <p:sldId id="280" r:id="rId4"/>
    <p:sldId id="278" r:id="rId5"/>
    <p:sldId id="279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73" r:id="rId23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7" d="100"/>
          <a:sy n="97" d="100"/>
        </p:scale>
        <p:origin x="-114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us\Moje%20dokumenty\Konferencje%202010\Zadluzenie%20SFP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us\Moje%20dokumenty\Konferencje%202010\Finanse%20publiczne-dane%20i%20wykres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us\Moje%20dokumenty\Konferencje%202010\Finanse%20publiczne-dane%20i%20wykres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us\Moje%20dokumenty\Konferencje%202010\Finanse%20publiczne-dane%20i%20wykresy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us\Moje%20dokumenty\Konferencje%202010\Finanse%20publiczne-dane%20i%20wykresy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us\Moje%20dokumenty\Konferencje%202010\Finanse%20publiczne-dane%20i%20wykresy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us\Moje%20dokumenty\Konferencje%202010\Finanse%20publiczne-dane%20i%20wykresy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us\Moje%20dokumenty\Konferencje%202010\Finanse%20publiczne-dane%20i%20wykresy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us\Moje%20dokumenty\Konferencje%202010\Finanse%20publiczne-dane%20i%20wykresy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us\Moje%20dokumenty\Konferencje%202010\Finanse%20publiczne-dane%20i%20wykres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5.6905074365704293E-2"/>
          <c:y val="4.6770924467774859E-2"/>
          <c:w val="0.8982615923009627"/>
          <c:h val="0.79822506561679785"/>
        </c:manualLayout>
      </c:layout>
      <c:areaChart>
        <c:grouping val="stacked"/>
        <c:ser>
          <c:idx val="0"/>
          <c:order val="0"/>
          <c:tx>
            <c:strRef>
              <c:f>Arkusz5!$A$2</c:f>
              <c:strCache>
                <c:ptCount val="1"/>
                <c:pt idx="0">
                  <c:v>PKB</c:v>
                </c:pt>
              </c:strCache>
            </c:strRef>
          </c:tx>
          <c:spPr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  <a:ln>
              <a:solidFill>
                <a:srgbClr val="002060"/>
              </a:solidFill>
            </a:ln>
          </c:spPr>
          <c:dLbls>
            <c:dLbl>
              <c:idx val="0"/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</c:dLbl>
            <c:dLbl>
              <c:idx val="1"/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</c:dLbl>
            <c:dLbl>
              <c:idx val="2"/>
              <c:layout>
                <c:manualLayout>
                  <c:x val="0"/>
                  <c:y val="0.12037037037037028"/>
                </c:manualLayout>
              </c:layout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  <c:showVal val="1"/>
            </c:dLbl>
            <c:dLbl>
              <c:idx val="3"/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</c:dLbl>
            <c:dLbl>
              <c:idx val="4"/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</c:dLbl>
            <c:dLbl>
              <c:idx val="5"/>
              <c:layout>
                <c:manualLayout>
                  <c:x val="6.6666666666666693E-2"/>
                  <c:y val="5.0925925925925944E-2"/>
                </c:manualLayout>
              </c:layout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  <c:showVal val="1"/>
            </c:dLbl>
            <c:dLbl>
              <c:idx val="6"/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</c:dLbl>
            <c:dLbl>
              <c:idx val="7"/>
              <c:layout>
                <c:manualLayout>
                  <c:x val="2.7777777777777835E-3"/>
                  <c:y val="-0.13425925925925927"/>
                </c:manualLayout>
              </c:layout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  <c:showVal val="1"/>
            </c:dLbl>
            <c:dLbl>
              <c:idx val="8"/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</c:dLbl>
            <c:dLbl>
              <c:idx val="9"/>
              <c:layout>
                <c:manualLayout>
                  <c:x val="8.3333333333333471E-3"/>
                  <c:y val="4.6296296296296354E-3"/>
                </c:manualLayout>
              </c:layout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  <c:showVal val="1"/>
            </c:dLbl>
            <c:dLbl>
              <c:idx val="10"/>
              <c:layout>
                <c:manualLayout>
                  <c:x val="-1.0185067526416029E-16"/>
                  <c:y val="-0.23611111111111119"/>
                </c:manualLayout>
              </c:layout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  <c:showVal val="1"/>
            </c:dLbl>
            <c:dLbl>
              <c:idx val="11"/>
              <c:layout>
                <c:manualLayout>
                  <c:x val="2.7777777777777835E-3"/>
                  <c:y val="-1.3888888888888909E-2"/>
                </c:manualLayout>
              </c:layout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  <c:showVal val="1"/>
            </c:dLbl>
            <c:dLbl>
              <c:idx val="12"/>
              <c:numFmt formatCode="#,##0.0" sourceLinked="0"/>
              <c:spPr>
                <a:gradFill>
                  <a:gsLst>
                    <a:gs pos="0">
                      <a:srgbClr val="FFEFD1"/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5400000" scaled="0"/>
                </a:gradFill>
                <a:ln>
                  <a:solidFill>
                    <a:srgbClr val="002060"/>
                  </a:solidFill>
                </a:ln>
              </c:spPr>
              <c:txPr>
                <a:bodyPr/>
                <a:lstStyle/>
                <a:p>
                  <a:pPr>
                    <a:defRPr sz="1800" b="1"/>
                  </a:pPr>
                  <a:endParaRPr lang="pl-PL"/>
                </a:p>
              </c:txPr>
            </c:dLbl>
            <c:numFmt formatCode="#,##0.0" sourceLinked="0"/>
            <c:spPr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>
                <a:solidFill>
                  <a:srgbClr val="002060"/>
                </a:solidFill>
              </a:ln>
            </c:spPr>
            <c:txPr>
              <a:bodyPr/>
              <a:lstStyle/>
              <a:p>
                <a:pPr>
                  <a:defRPr sz="1800"/>
                </a:pPr>
                <a:endParaRPr lang="pl-PL"/>
              </a:p>
            </c:txPr>
            <c:showVal val="1"/>
          </c:dLbls>
          <c:cat>
            <c:numRef>
              <c:f>Arkusz5!$B$1:$N$1</c:f>
              <c:numCache>
                <c:formatCode>General</c:formatCode>
                <c:ptCount val="13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</c:numCache>
            </c:numRef>
          </c:cat>
          <c:val>
            <c:numRef>
              <c:f>Arkusz5!$B$2:$N$2</c:f>
              <c:numCache>
                <c:formatCode>General</c:formatCode>
                <c:ptCount val="13"/>
                <c:pt idx="0">
                  <c:v>106.8</c:v>
                </c:pt>
                <c:pt idx="1">
                  <c:v>104.8</c:v>
                </c:pt>
                <c:pt idx="2">
                  <c:v>104.1</c:v>
                </c:pt>
                <c:pt idx="3">
                  <c:v>104</c:v>
                </c:pt>
                <c:pt idx="4">
                  <c:v>101</c:v>
                </c:pt>
                <c:pt idx="5">
                  <c:v>101.4</c:v>
                </c:pt>
                <c:pt idx="6">
                  <c:v>103.9</c:v>
                </c:pt>
                <c:pt idx="7">
                  <c:v>105.3</c:v>
                </c:pt>
                <c:pt idx="8">
                  <c:v>103.6</c:v>
                </c:pt>
                <c:pt idx="9">
                  <c:v>106.2</c:v>
                </c:pt>
                <c:pt idx="10">
                  <c:v>106.8</c:v>
                </c:pt>
                <c:pt idx="11">
                  <c:v>105</c:v>
                </c:pt>
                <c:pt idx="12">
                  <c:v>101.7</c:v>
                </c:pt>
              </c:numCache>
            </c:numRef>
          </c:val>
        </c:ser>
        <c:dropLines>
          <c:spPr>
            <a:ln w="15875">
              <a:solidFill>
                <a:srgbClr val="FF0000"/>
              </a:solidFill>
            </a:ln>
          </c:spPr>
        </c:dropLines>
        <c:axId val="97042432"/>
        <c:axId val="97043968"/>
      </c:areaChart>
      <c:catAx>
        <c:axId val="9704243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2000"/>
            </a:pPr>
            <a:endParaRPr lang="pl-PL"/>
          </a:p>
        </c:txPr>
        <c:crossAx val="97043968"/>
        <c:crosses val="autoZero"/>
        <c:auto val="1"/>
        <c:lblAlgn val="ctr"/>
        <c:lblOffset val="100"/>
      </c:catAx>
      <c:valAx>
        <c:axId val="97043968"/>
        <c:scaling>
          <c:orientation val="minMax"/>
          <c:max val="107"/>
          <c:min val="98"/>
        </c:scaling>
        <c:delete val="1"/>
        <c:axPos val="l"/>
        <c:numFmt formatCode="General" sourceLinked="1"/>
        <c:majorTickMark val="none"/>
        <c:tickLblPos val="none"/>
        <c:crossAx val="97042432"/>
        <c:crosses val="autoZero"/>
        <c:crossBetween val="midCat"/>
        <c:majorUnit val="1"/>
        <c:minorUnit val="0.2"/>
      </c:valAx>
      <c:spPr>
        <a:noFill/>
        <a:ln w="25400">
          <a:noFill/>
        </a:ln>
      </c:spPr>
    </c:plotArea>
    <c:plotVisOnly val="1"/>
  </c:chart>
  <c:spPr>
    <a:ln>
      <a:noFill/>
    </a:ln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/>
    <c:plotArea>
      <c:layout/>
      <c:lineChart>
        <c:grouping val="standard"/>
        <c:ser>
          <c:idx val="0"/>
          <c:order val="0"/>
          <c:tx>
            <c:strRef>
              <c:f>'dług publiczny'!$B$60</c:f>
              <c:strCache>
                <c:ptCount val="1"/>
                <c:pt idx="0">
                  <c:v>relacja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0"/>
              <c:layout>
                <c:manualLayout>
                  <c:x val="-2.5000000000000001E-2"/>
                  <c:y val="9.2592592592592712E-2"/>
                </c:manualLayout>
              </c:layout>
              <c:showVal val="1"/>
            </c:dLbl>
            <c:dLbl>
              <c:idx val="1"/>
              <c:layout>
                <c:manualLayout>
                  <c:x val="-5.0000000000000024E-2"/>
                  <c:y val="-9.7222222222222168E-2"/>
                </c:manualLayout>
              </c:layout>
              <c:showVal val="1"/>
            </c:dLbl>
            <c:dLbl>
              <c:idx val="2"/>
              <c:layout>
                <c:manualLayout>
                  <c:x val="4.1666666666666664E-2"/>
                  <c:y val="1.8518518518518528E-2"/>
                </c:manualLayout>
              </c:layout>
              <c:showVal val="1"/>
            </c:dLbl>
            <c:dLbl>
              <c:idx val="3"/>
              <c:layout>
                <c:manualLayout>
                  <c:x val="3.333333333333334E-2"/>
                  <c:y val="4.1666666666666664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7.8703703703703665E-2"/>
                </c:manualLayout>
              </c:layout>
              <c:showVal val="1"/>
            </c:dLbl>
            <c:numFmt formatCode="#,##0.0" sourceLinked="0"/>
            <c:spPr>
              <a:solidFill>
                <a:schemeClr val="bg1"/>
              </a:solidFill>
              <a:ln>
                <a:solidFill>
                  <a:srgbClr val="0000FF"/>
                </a:solidFill>
              </a:ln>
            </c:spPr>
            <c:showVal val="1"/>
          </c:dLbls>
          <c:cat>
            <c:numRef>
              <c:f>'dług publiczny'!$C$59:$J$59</c:f>
              <c:numCache>
                <c:formatCode>General</c:formatCode>
                <c:ptCount val="8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</c:numCache>
            </c:numRef>
          </c:cat>
          <c:val>
            <c:numRef>
              <c:f>'dług publiczny'!$C$60:$J$60</c:f>
              <c:numCache>
                <c:formatCode>General</c:formatCode>
                <c:ptCount val="8"/>
                <c:pt idx="0">
                  <c:v>-5.3</c:v>
                </c:pt>
                <c:pt idx="1">
                  <c:v>-5</c:v>
                </c:pt>
                <c:pt idx="2">
                  <c:v>-6.2</c:v>
                </c:pt>
                <c:pt idx="3">
                  <c:v>-5.4</c:v>
                </c:pt>
                <c:pt idx="4">
                  <c:v>-4.0999999999999996</c:v>
                </c:pt>
                <c:pt idx="5">
                  <c:v>-3.6</c:v>
                </c:pt>
                <c:pt idx="6">
                  <c:v>-1.9000000000000001</c:v>
                </c:pt>
                <c:pt idx="7">
                  <c:v>-3.6</c:v>
                </c:pt>
              </c:numCache>
            </c:numRef>
          </c:val>
        </c:ser>
        <c:marker val="1"/>
        <c:axId val="97854208"/>
        <c:axId val="97855744"/>
      </c:lineChart>
      <c:catAx>
        <c:axId val="97854208"/>
        <c:scaling>
          <c:orientation val="minMax"/>
        </c:scaling>
        <c:axPos val="b"/>
        <c:numFmt formatCode="General" sourceLinked="1"/>
        <c:tickLblPos val="nextTo"/>
        <c:crossAx val="97855744"/>
        <c:crosses val="autoZero"/>
        <c:auto val="1"/>
        <c:lblAlgn val="ctr"/>
        <c:lblOffset val="100"/>
      </c:catAx>
      <c:valAx>
        <c:axId val="97855744"/>
        <c:scaling>
          <c:orientation val="minMax"/>
        </c:scaling>
        <c:axPos val="l"/>
        <c:majorGridlines/>
        <c:numFmt formatCode="General" sourceLinked="1"/>
        <c:tickLblPos val="nextTo"/>
        <c:crossAx val="97854208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sz="2000">
          <a:latin typeface="Times New Roman" pitchFamily="18" charset="0"/>
          <a:cs typeface="Times New Roman" pitchFamily="18" charset="0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2808573928258968"/>
          <c:y val="5.1400554097404488E-2"/>
          <c:w val="0.8581054243219598"/>
          <c:h val="0.89719889180519163"/>
        </c:manualLayout>
      </c:layout>
      <c:lineChart>
        <c:grouping val="standard"/>
        <c:ser>
          <c:idx val="0"/>
          <c:order val="0"/>
          <c:tx>
            <c:strRef>
              <c:f>'dochody, wydatki,deficyt'!$A$2</c:f>
              <c:strCache>
                <c:ptCount val="1"/>
                <c:pt idx="0">
                  <c:v>dochody</c:v>
                </c:pt>
              </c:strCache>
            </c:strRef>
          </c:tx>
          <c:spPr>
            <a:ln w="28575">
              <a:solidFill>
                <a:srgbClr val="002060"/>
              </a:solidFill>
            </a:ln>
          </c:spPr>
          <c:marker>
            <c:symbol val="diamond"/>
            <c:size val="6"/>
            <c:spPr>
              <a:solidFill>
                <a:srgbClr val="FF0000"/>
              </a:solidFill>
              <a:ln>
                <a:solidFill>
                  <a:srgbClr val="002060"/>
                </a:solidFill>
              </a:ln>
            </c:spPr>
          </c:marker>
          <c:cat>
            <c:numRef>
              <c:f>'dochody, wydatki,deficyt'!$B$1:$M$1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'dochody, wydatki,deficyt'!$B$2:$M$2</c:f>
              <c:numCache>
                <c:formatCode>0.0</c:formatCode>
                <c:ptCount val="12"/>
                <c:pt idx="0">
                  <c:v>125.922237</c:v>
                </c:pt>
                <c:pt idx="1">
                  <c:v>135.66389699999999</c:v>
                </c:pt>
                <c:pt idx="2">
                  <c:v>140.52689544</c:v>
                </c:pt>
                <c:pt idx="3">
                  <c:v>143.51984253199998</c:v>
                </c:pt>
                <c:pt idx="4">
                  <c:v>152.11058643399997</c:v>
                </c:pt>
                <c:pt idx="5">
                  <c:v>156.28120200000001</c:v>
                </c:pt>
                <c:pt idx="6">
                  <c:v>179.77221702200001</c:v>
                </c:pt>
                <c:pt idx="7">
                  <c:v>197.63981199999998</c:v>
                </c:pt>
                <c:pt idx="8">
                  <c:v>236.36753200000001</c:v>
                </c:pt>
                <c:pt idx="9">
                  <c:v>253.54726099999999</c:v>
                </c:pt>
                <c:pt idx="10">
                  <c:v>272.91149999999988</c:v>
                </c:pt>
                <c:pt idx="11">
                  <c:v>249.00659999999999</c:v>
                </c:pt>
              </c:numCache>
            </c:numRef>
          </c:val>
        </c:ser>
        <c:ser>
          <c:idx val="1"/>
          <c:order val="1"/>
          <c:tx>
            <c:strRef>
              <c:f>'dochody, wydatki,deficyt'!$A$3</c:f>
              <c:strCache>
                <c:ptCount val="1"/>
                <c:pt idx="0">
                  <c:v>wydatki</c:v>
                </c:pt>
              </c:strCache>
            </c:strRef>
          </c:tx>
          <c:spPr>
            <a:ln w="28575">
              <a:solidFill>
                <a:srgbClr val="FF0000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'dochody, wydatki,deficyt'!$B$1:$M$1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'dochody, wydatki,deficyt'!$B$3:$M$3</c:f>
              <c:numCache>
                <c:formatCode>0.0</c:formatCode>
                <c:ptCount val="12"/>
                <c:pt idx="0">
                  <c:v>138.401200074</c:v>
                </c:pt>
                <c:pt idx="1">
                  <c:v>151.05492934500006</c:v>
                </c:pt>
                <c:pt idx="2">
                  <c:v>172.88521067000008</c:v>
                </c:pt>
                <c:pt idx="3">
                  <c:v>182.92244842500008</c:v>
                </c:pt>
                <c:pt idx="4">
                  <c:v>189.15359205899998</c:v>
                </c:pt>
                <c:pt idx="5">
                  <c:v>197.69832000000005</c:v>
                </c:pt>
                <c:pt idx="6">
                  <c:v>208.13294400000001</c:v>
                </c:pt>
                <c:pt idx="7">
                  <c:v>222.70294600000005</c:v>
                </c:pt>
                <c:pt idx="8">
                  <c:v>252.32388900000001</c:v>
                </c:pt>
                <c:pt idx="9">
                  <c:v>277.8934779999999</c:v>
                </c:pt>
                <c:pt idx="10">
                  <c:v>300.09780000000001</c:v>
                </c:pt>
                <c:pt idx="11">
                  <c:v>301.2208</c:v>
                </c:pt>
              </c:numCache>
            </c:numRef>
          </c:val>
        </c:ser>
        <c:ser>
          <c:idx val="2"/>
          <c:order val="2"/>
          <c:tx>
            <c:strRef>
              <c:f>'dochody, wydatki,deficyt'!$A$4</c:f>
              <c:strCache>
                <c:ptCount val="1"/>
                <c:pt idx="0">
                  <c:v>wynik</c:v>
                </c:pt>
              </c:strCache>
            </c:strRef>
          </c:tx>
          <c:spPr>
            <a:ln w="28575" cmpd="sng">
              <a:solidFill>
                <a:schemeClr val="tx1"/>
              </a:solidFill>
              <a:prstDash val="sysDot"/>
            </a:ln>
          </c:spPr>
          <c:marker>
            <c:symbol val="triangle"/>
            <c:size val="1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marker>
          <c:cat>
            <c:numRef>
              <c:f>'dochody, wydatki,deficyt'!$B$1:$M$1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'dochody, wydatki,deficyt'!$B$4:$M$4</c:f>
              <c:numCache>
                <c:formatCode>0.0</c:formatCode>
                <c:ptCount val="12"/>
                <c:pt idx="0">
                  <c:v>-12.478963074000005</c:v>
                </c:pt>
                <c:pt idx="1">
                  <c:v>-15.391032345000017</c:v>
                </c:pt>
                <c:pt idx="2">
                  <c:v>-32.358315230000038</c:v>
                </c:pt>
                <c:pt idx="3">
                  <c:v>-39.402605892999972</c:v>
                </c:pt>
                <c:pt idx="4">
                  <c:v>-37.043005624999992</c:v>
                </c:pt>
                <c:pt idx="5">
                  <c:v>-41.417117999999988</c:v>
                </c:pt>
                <c:pt idx="6">
                  <c:v>-28.360726977999992</c:v>
                </c:pt>
                <c:pt idx="7">
                  <c:v>-25.06313399999998</c:v>
                </c:pt>
                <c:pt idx="8">
                  <c:v>-15.956357000000002</c:v>
                </c:pt>
                <c:pt idx="9">
                  <c:v>-24.346217000000024</c:v>
                </c:pt>
                <c:pt idx="10">
                  <c:v>-27.186300000000017</c:v>
                </c:pt>
                <c:pt idx="11">
                  <c:v>-52.214200000000005</c:v>
                </c:pt>
              </c:numCache>
            </c:numRef>
          </c:val>
        </c:ser>
        <c:marker val="1"/>
        <c:axId val="96950144"/>
        <c:axId val="96951680"/>
      </c:lineChart>
      <c:catAx>
        <c:axId val="96950144"/>
        <c:scaling>
          <c:orientation val="minMax"/>
        </c:scaling>
        <c:axPos val="b"/>
        <c:numFmt formatCode="General" sourceLinked="1"/>
        <c:tickLblPos val="low"/>
        <c:spPr>
          <a:ln w="12700">
            <a:solidFill>
              <a:schemeClr val="tx1"/>
            </a:solidFill>
          </a:ln>
        </c:spPr>
        <c:crossAx val="96951680"/>
        <c:crosses val="autoZero"/>
        <c:auto val="1"/>
        <c:lblAlgn val="ctr"/>
        <c:lblOffset val="100"/>
      </c:catAx>
      <c:valAx>
        <c:axId val="96951680"/>
        <c:scaling>
          <c:orientation val="minMax"/>
        </c:scaling>
        <c:axPos val="l"/>
        <c:majorGridlines/>
        <c:numFmt formatCode="0" sourceLinked="0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2400"/>
            </a:pPr>
            <a:endParaRPr lang="pl-PL"/>
          </a:p>
        </c:txPr>
        <c:crossAx val="969501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842395492714857"/>
          <c:y val="0.49633761057645576"/>
          <c:w val="0.47749680715197995"/>
          <c:h val="0.11987277631962669"/>
        </c:manualLayout>
      </c:layout>
      <c:txPr>
        <a:bodyPr/>
        <a:lstStyle/>
        <a:p>
          <a:pPr>
            <a:defRPr sz="2400"/>
          </a:pPr>
          <a:endParaRPr lang="pl-PL"/>
        </a:p>
      </c:txPr>
    </c:legend>
    <c:plotVisOnly val="1"/>
  </c:chart>
  <c:spPr>
    <a:ln>
      <a:noFill/>
    </a:ln>
  </c:spPr>
  <c:txPr>
    <a:bodyPr/>
    <a:lstStyle/>
    <a:p>
      <a:pPr>
        <a:defRPr sz="2000">
          <a:latin typeface="Times New Roman" pitchFamily="18" charset="0"/>
          <a:cs typeface="Times New Roman" pitchFamily="18" charset="0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style val="34"/>
  <c:chart>
    <c:plotArea>
      <c:layout/>
      <c:barChart>
        <c:barDir val="col"/>
        <c:grouping val="stacked"/>
        <c:ser>
          <c:idx val="0"/>
          <c:order val="0"/>
          <c:tx>
            <c:strRef>
              <c:f>'dochody-roboczy'!$B$15</c:f>
              <c:strCache>
                <c:ptCount val="1"/>
                <c:pt idx="0">
                  <c:v>Podatki pośrednie</c:v>
                </c:pt>
              </c:strCache>
            </c:strRef>
          </c:tx>
          <c:cat>
            <c:numRef>
              <c:f>'dochody-roboczy'!$C$14:$N$14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'dochody-roboczy'!$C$15:$N$15</c:f>
              <c:numCache>
                <c:formatCode>General</c:formatCode>
                <c:ptCount val="12"/>
                <c:pt idx="0">
                  <c:v>74567.152000000002</c:v>
                </c:pt>
                <c:pt idx="1">
                  <c:v>82422.938999999998</c:v>
                </c:pt>
                <c:pt idx="2">
                  <c:v>82422.938999999998</c:v>
                </c:pt>
                <c:pt idx="3">
                  <c:v>89603.909</c:v>
                </c:pt>
                <c:pt idx="4">
                  <c:v>95443.335999999996</c:v>
                </c:pt>
                <c:pt idx="5">
                  <c:v>100991.51700000001</c:v>
                </c:pt>
                <c:pt idx="6">
                  <c:v>115671.753</c:v>
                </c:pt>
                <c:pt idx="7">
                  <c:v>127412.361</c:v>
                </c:pt>
                <c:pt idx="8">
                  <c:v>146482.09320600002</c:v>
                </c:pt>
                <c:pt idx="9">
                  <c:v>153677.71635700006</c:v>
                </c:pt>
                <c:pt idx="10">
                  <c:v>154996</c:v>
                </c:pt>
                <c:pt idx="11">
                  <c:v>160840</c:v>
                </c:pt>
              </c:numCache>
            </c:numRef>
          </c:val>
        </c:ser>
        <c:ser>
          <c:idx val="1"/>
          <c:order val="1"/>
          <c:tx>
            <c:strRef>
              <c:f>'dochody-roboczy'!$B$16</c:f>
              <c:strCache>
                <c:ptCount val="1"/>
                <c:pt idx="0">
                  <c:v>Podatek dochodowy od osób prawnych</c:v>
                </c:pt>
              </c:strCache>
            </c:strRef>
          </c:tx>
          <c:spPr>
            <a:solidFill>
              <a:srgbClr val="00FF00"/>
            </a:solidFill>
          </c:spPr>
          <c:cat>
            <c:numRef>
              <c:f>'dochody-roboczy'!$C$14:$N$14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'dochody-roboczy'!$C$16:$N$16</c:f>
              <c:numCache>
                <c:formatCode>General</c:formatCode>
                <c:ptCount val="12"/>
                <c:pt idx="0">
                  <c:v>15060.405000000001</c:v>
                </c:pt>
                <c:pt idx="1">
                  <c:v>13219.697</c:v>
                </c:pt>
                <c:pt idx="2">
                  <c:v>13219.697</c:v>
                </c:pt>
                <c:pt idx="3">
                  <c:v>15008.405000000001</c:v>
                </c:pt>
                <c:pt idx="4">
                  <c:v>14108.014999999998</c:v>
                </c:pt>
                <c:pt idx="5">
                  <c:v>13071.712000000001</c:v>
                </c:pt>
                <c:pt idx="6">
                  <c:v>15762.427</c:v>
                </c:pt>
                <c:pt idx="7">
                  <c:v>19337.483000000004</c:v>
                </c:pt>
                <c:pt idx="8">
                  <c:v>24540.192975999995</c:v>
                </c:pt>
                <c:pt idx="9">
                  <c:v>27159.662778000002</c:v>
                </c:pt>
                <c:pt idx="10">
                  <c:v>24179.599999999995</c:v>
                </c:pt>
                <c:pt idx="11">
                  <c:v>26300</c:v>
                </c:pt>
              </c:numCache>
            </c:numRef>
          </c:val>
        </c:ser>
        <c:ser>
          <c:idx val="2"/>
          <c:order val="2"/>
          <c:tx>
            <c:strRef>
              <c:f>'dochody-roboczy'!$B$17</c:f>
              <c:strCache>
                <c:ptCount val="1"/>
                <c:pt idx="0">
                  <c:v>Podatek dochodowy od osób fizycznych,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numRef>
              <c:f>'dochody-roboczy'!$C$14:$N$14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'dochody-roboczy'!$C$17:$N$17</c:f>
              <c:numCache>
                <c:formatCode>General</c:formatCode>
                <c:ptCount val="12"/>
                <c:pt idx="0">
                  <c:v>21295.146000000001</c:v>
                </c:pt>
                <c:pt idx="1">
                  <c:v>21359.683000000001</c:v>
                </c:pt>
                <c:pt idx="2">
                  <c:v>21359.683000000001</c:v>
                </c:pt>
                <c:pt idx="3">
                  <c:v>21295.628000000001</c:v>
                </c:pt>
                <c:pt idx="4">
                  <c:v>22105.973999999998</c:v>
                </c:pt>
                <c:pt idx="5">
                  <c:v>17885.878999999997</c:v>
                </c:pt>
                <c:pt idx="6">
                  <c:v>19664.466000000004</c:v>
                </c:pt>
                <c:pt idx="7">
                  <c:v>22458.293000000001</c:v>
                </c:pt>
                <c:pt idx="8">
                  <c:v>27656.293848000001</c:v>
                </c:pt>
                <c:pt idx="9">
                  <c:v>30478.054487000001</c:v>
                </c:pt>
                <c:pt idx="10">
                  <c:v>35691.699999999997</c:v>
                </c:pt>
                <c:pt idx="11">
                  <c:v>36085</c:v>
                </c:pt>
              </c:numCache>
            </c:numRef>
          </c:val>
        </c:ser>
        <c:ser>
          <c:idx val="3"/>
          <c:order val="3"/>
          <c:tx>
            <c:strRef>
              <c:f>'dochody-roboczy'!$B$18</c:f>
              <c:strCache>
                <c:ptCount val="1"/>
                <c:pt idx="0">
                  <c:v>Pozostałe dochody podatkowe</c:v>
                </c:pt>
              </c:strCache>
            </c:strRef>
          </c:tx>
          <c:spPr>
            <a:solidFill>
              <a:srgbClr val="00B0F0"/>
            </a:solidFill>
          </c:spPr>
          <c:cat>
            <c:numRef>
              <c:f>'dochody-roboczy'!$C$14:$N$14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'dochody-roboczy'!$C$18:$N$18</c:f>
              <c:numCache>
                <c:formatCode>0.0</c:formatCode>
                <c:ptCount val="12"/>
                <c:pt idx="0">
                  <c:v>1854.1690000000015</c:v>
                </c:pt>
                <c:pt idx="1">
                  <c:v>2099.0089999999941</c:v>
                </c:pt>
                <c:pt idx="2">
                  <c:v>2099.0089999999941</c:v>
                </c:pt>
                <c:pt idx="3">
                  <c:v>2842.9699999999971</c:v>
                </c:pt>
                <c:pt idx="4">
                  <c:v>3570.3060000000005</c:v>
                </c:pt>
                <c:pt idx="5">
                  <c:v>3622.1499999999937</c:v>
                </c:pt>
                <c:pt idx="6">
                  <c:v>4760.8990000000158</c:v>
                </c:pt>
                <c:pt idx="7">
                  <c:v>5667.872907999943</c:v>
                </c:pt>
                <c:pt idx="8">
                  <c:v>7706.6218480000034</c:v>
                </c:pt>
                <c:pt idx="9">
                  <c:v>8183.9466130000219</c:v>
                </c:pt>
                <c:pt idx="10">
                  <c:v>27381.200000000004</c:v>
                </c:pt>
                <c:pt idx="11">
                  <c:v>0.4</c:v>
                </c:pt>
              </c:numCache>
            </c:numRef>
          </c:val>
        </c:ser>
        <c:ser>
          <c:idx val="4"/>
          <c:order val="4"/>
          <c:tx>
            <c:strRef>
              <c:f>'dochody-roboczy'!$B$19</c:f>
              <c:strCache>
                <c:ptCount val="1"/>
                <c:pt idx="0">
                  <c:v>Dochody niepodatkowe</c:v>
                </c:pt>
              </c:strCache>
            </c:strRef>
          </c:tx>
          <c:spPr>
            <a:solidFill>
              <a:srgbClr val="FFC000"/>
            </a:solidFill>
          </c:spPr>
          <c:cat>
            <c:numRef>
              <c:f>'dochody-roboczy'!$C$14:$N$14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'dochody-roboczy'!$C$19:$N$19</c:f>
              <c:numCache>
                <c:formatCode>General</c:formatCode>
                <c:ptCount val="12"/>
                <c:pt idx="0">
                  <c:v>13079.960999999996</c:v>
                </c:pt>
                <c:pt idx="1">
                  <c:v>20252.669999999995</c:v>
                </c:pt>
                <c:pt idx="2">
                  <c:v>20252.669999999995</c:v>
                </c:pt>
                <c:pt idx="3">
                  <c:v>14271.207</c:v>
                </c:pt>
                <c:pt idx="4">
                  <c:v>16750.017</c:v>
                </c:pt>
                <c:pt idx="5">
                  <c:v>17938.321</c:v>
                </c:pt>
                <c:pt idx="6">
                  <c:v>21060.038</c:v>
                </c:pt>
                <c:pt idx="7">
                  <c:v>20054.113999999998</c:v>
                </c:pt>
                <c:pt idx="8">
                  <c:v>22448.254000000001</c:v>
                </c:pt>
                <c:pt idx="9">
                  <c:v>19308.914972999995</c:v>
                </c:pt>
                <c:pt idx="10">
                  <c:v>5174.8</c:v>
                </c:pt>
                <c:pt idx="11">
                  <c:v>22411.200000000001</c:v>
                </c:pt>
              </c:numCache>
            </c:numRef>
          </c:val>
        </c:ser>
        <c:ser>
          <c:idx val="5"/>
          <c:order val="5"/>
          <c:tx>
            <c:strRef>
              <c:f>'dochody-roboczy'!$B$20</c:f>
              <c:strCache>
                <c:ptCount val="1"/>
                <c:pt idx="0">
                  <c:v>Dochody zagraniczne</c:v>
                </c:pt>
              </c:strCache>
            </c:strRef>
          </c:tx>
          <c:spPr>
            <a:solidFill>
              <a:srgbClr val="FF0000"/>
            </a:solidFill>
          </c:spPr>
          <c:cat>
            <c:numRef>
              <c:f>'dochody-roboczy'!$C$14:$N$14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'dochody-roboczy'!$C$20:$N$20</c:f>
              <c:numCache>
                <c:formatCode>General</c:formatCode>
                <c:ptCount val="12"/>
                <c:pt idx="0">
                  <c:v>65.403999999999996</c:v>
                </c:pt>
                <c:pt idx="1">
                  <c:v>1172.8969999999999</c:v>
                </c:pt>
                <c:pt idx="2">
                  <c:v>1172.8969999999999</c:v>
                </c:pt>
                <c:pt idx="3">
                  <c:v>497.72399999999993</c:v>
                </c:pt>
                <c:pt idx="4">
                  <c:v>132.93800000000002</c:v>
                </c:pt>
                <c:pt idx="5">
                  <c:v>183.93200000000002</c:v>
                </c:pt>
                <c:pt idx="6">
                  <c:v>405.30500000000001</c:v>
                </c:pt>
                <c:pt idx="7">
                  <c:v>725.029</c:v>
                </c:pt>
                <c:pt idx="8">
                  <c:v>333.79599999999994</c:v>
                </c:pt>
                <c:pt idx="9">
                  <c:v>14739</c:v>
                </c:pt>
                <c:pt idx="10">
                  <c:v>32118.1</c:v>
                </c:pt>
                <c:pt idx="11">
                  <c:v>3370.3</c:v>
                </c:pt>
              </c:numCache>
            </c:numRef>
          </c:val>
        </c:ser>
        <c:overlap val="100"/>
        <c:axId val="96988544"/>
        <c:axId val="97268864"/>
      </c:barChart>
      <c:catAx>
        <c:axId val="96988544"/>
        <c:scaling>
          <c:orientation val="minMax"/>
        </c:scaling>
        <c:axPos val="b"/>
        <c:numFmt formatCode="General" sourceLinked="1"/>
        <c:tickLblPos val="nextTo"/>
        <c:spPr>
          <a:ln w="12700">
            <a:solidFill>
              <a:schemeClr val="tx1"/>
            </a:solidFill>
          </a:ln>
        </c:spPr>
        <c:crossAx val="97268864"/>
        <c:crosses val="autoZero"/>
        <c:auto val="1"/>
        <c:lblAlgn val="ctr"/>
        <c:lblOffset val="100"/>
      </c:catAx>
      <c:valAx>
        <c:axId val="97268864"/>
        <c:scaling>
          <c:orientation val="minMax"/>
        </c:scaling>
        <c:axPos val="l"/>
        <c:majorGridlines/>
        <c:numFmt formatCode="#,##0" sourceLinked="0"/>
        <c:tickLblPos val="nextTo"/>
        <c:spPr>
          <a:ln w="12700">
            <a:solidFill>
              <a:schemeClr val="tx1"/>
            </a:solidFill>
          </a:ln>
        </c:spPr>
        <c:crossAx val="96988544"/>
        <c:crosses val="autoZero"/>
        <c:crossBetween val="between"/>
      </c:valAx>
      <c:spPr>
        <a:noFill/>
        <a:ln>
          <a:noFill/>
        </a:ln>
      </c:spPr>
    </c:plotArea>
    <c:legend>
      <c:legendPos val="r"/>
      <c:layout/>
    </c:legend>
    <c:plotVisOnly val="1"/>
  </c:chart>
  <c:spPr>
    <a:ln>
      <a:noFill/>
    </a:ln>
  </c:spPr>
  <c:txPr>
    <a:bodyPr/>
    <a:lstStyle/>
    <a:p>
      <a:pPr>
        <a:defRPr sz="2000">
          <a:latin typeface="Times New Roman" pitchFamily="18" charset="0"/>
          <a:cs typeface="Times New Roman" pitchFamily="18" charset="0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7.8932852143482071E-2"/>
          <c:y val="5.1400554097404488E-2"/>
          <c:w val="0.88495603674540679"/>
          <c:h val="0.68673009623797077"/>
        </c:manualLayout>
      </c:layout>
      <c:lineChart>
        <c:grouping val="standard"/>
        <c:ser>
          <c:idx val="0"/>
          <c:order val="0"/>
          <c:tx>
            <c:strRef>
              <c:f>'dochody-roboczy'!$C$49</c:f>
              <c:strCache>
                <c:ptCount val="1"/>
                <c:pt idx="0">
                  <c:v>PIT</c:v>
                </c:pt>
              </c:strCache>
            </c:strRef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6"/>
            <c:spPr>
              <a:solidFill>
                <a:schemeClr val="tx1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1"/>
              <c:layout>
                <c:manualLayout>
                  <c:x val="-1.6666666666666684E-2"/>
                  <c:y val="7.407407407407407E-2"/>
                </c:manualLayout>
              </c:layout>
              <c:showVal val="1"/>
            </c:dLbl>
            <c:dLbl>
              <c:idx val="2"/>
              <c:layout>
                <c:manualLayout>
                  <c:x val="-3.333333333333334E-2"/>
                  <c:y val="6.9444444444444503E-2"/>
                </c:manualLayout>
              </c:layout>
              <c:showVal val="1"/>
            </c:dLbl>
            <c:dLbl>
              <c:idx val="3"/>
              <c:layout>
                <c:manualLayout>
                  <c:x val="-1.6666666666666684E-2"/>
                  <c:y val="7.407407407407407E-2"/>
                </c:manualLayout>
              </c:layout>
              <c:showVal val="1"/>
            </c:dLbl>
            <c:dLbl>
              <c:idx val="4"/>
              <c:layout>
                <c:manualLayout>
                  <c:x val="-2.5000000000000001E-2"/>
                  <c:y val="6.4814814814814894E-2"/>
                </c:manualLayout>
              </c:layout>
              <c:showVal val="1"/>
            </c:dLbl>
            <c:dLbl>
              <c:idx val="5"/>
              <c:layout>
                <c:manualLayout>
                  <c:x val="-2.7777777777777832E-2"/>
                  <c:y val="6.0185185185185147E-2"/>
                </c:manualLayout>
              </c:layout>
              <c:showVal val="1"/>
            </c:dLbl>
            <c:dLbl>
              <c:idx val="6"/>
              <c:layout>
                <c:manualLayout>
                  <c:x val="-6.3888888888888884E-2"/>
                  <c:y val="6.0185185185185147E-2"/>
                </c:manualLayout>
              </c:layout>
              <c:showVal val="1"/>
            </c:dLbl>
            <c:dLbl>
              <c:idx val="7"/>
              <c:layout>
                <c:manualLayout>
                  <c:x val="-6.9444444444444503E-2"/>
                  <c:y val="6.4814814814814894E-2"/>
                </c:manualLayout>
              </c:layout>
              <c:showVal val="1"/>
            </c:dLbl>
            <c:numFmt formatCode="#,##0.00" sourceLinked="0"/>
            <c:showVal val="1"/>
          </c:dLbls>
          <c:cat>
            <c:numRef>
              <c:f>'dochody-roboczy'!$D$48:$K$48</c:f>
              <c:numCache>
                <c:formatCode>General</c:formatCode>
                <c:ptCount val="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</c:numCache>
            </c:numRef>
          </c:cat>
          <c:val>
            <c:numRef>
              <c:f>'dochody-roboczy'!$D$49:$K$49</c:f>
              <c:numCache>
                <c:formatCode>General</c:formatCode>
                <c:ptCount val="8"/>
                <c:pt idx="0">
                  <c:v>30.1</c:v>
                </c:pt>
                <c:pt idx="1">
                  <c:v>45.74</c:v>
                </c:pt>
                <c:pt idx="2">
                  <c:v>47.46</c:v>
                </c:pt>
                <c:pt idx="3">
                  <c:v>47.800000000000004</c:v>
                </c:pt>
                <c:pt idx="4">
                  <c:v>48.07</c:v>
                </c:pt>
                <c:pt idx="5">
                  <c:v>48.339999999999996</c:v>
                </c:pt>
                <c:pt idx="6">
                  <c:v>48.57</c:v>
                </c:pt>
                <c:pt idx="7">
                  <c:v>48.790000000000006</c:v>
                </c:pt>
              </c:numCache>
            </c:numRef>
          </c:val>
        </c:ser>
        <c:ser>
          <c:idx val="1"/>
          <c:order val="1"/>
          <c:tx>
            <c:strRef>
              <c:f>'dochody-roboczy'!$C$50</c:f>
              <c:strCache>
                <c:ptCount val="1"/>
                <c:pt idx="0">
                  <c:v>CIT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5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</c:marker>
          <c:dLbls>
            <c:dLbl>
              <c:idx val="0"/>
              <c:layout>
                <c:manualLayout>
                  <c:x val="2.5000000000000001E-2"/>
                  <c:y val="-1.3888888888888907E-2"/>
                </c:manualLayout>
              </c:layout>
              <c:showVal val="1"/>
            </c:dLbl>
            <c:dLbl>
              <c:idx val="1"/>
              <c:layout>
                <c:manualLayout>
                  <c:x val="-2.5000000000000001E-2"/>
                  <c:y val="9.7222222222222224E-2"/>
                </c:manualLayout>
              </c:layout>
              <c:showVal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layout>
                <c:manualLayout>
                  <c:x val="-5.2777777777777792E-2"/>
                  <c:y val="6.9444444444444503E-2"/>
                </c:manualLayout>
              </c:layout>
              <c:showVal val="1"/>
            </c:dLbl>
            <c:dLbl>
              <c:idx val="6"/>
              <c:delete val="1"/>
            </c:dLbl>
            <c:dLbl>
              <c:idx val="7"/>
              <c:layout>
                <c:manualLayout>
                  <c:x val="-5.555555555555549E-2"/>
                  <c:y val="7.8703703703703734E-2"/>
                </c:manualLayout>
              </c:layout>
              <c:showVal val="1"/>
            </c:dLbl>
            <c:numFmt formatCode="#,##0.00" sourceLinked="0"/>
            <c:showVal val="1"/>
          </c:dLbls>
          <c:cat>
            <c:numRef>
              <c:f>'dochody-roboczy'!$D$48:$K$48</c:f>
              <c:numCache>
                <c:formatCode>General</c:formatCode>
                <c:ptCount val="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</c:numCache>
            </c:numRef>
          </c:cat>
          <c:val>
            <c:numRef>
              <c:f>'dochody-roboczy'!$D$50:$K$50</c:f>
              <c:numCache>
                <c:formatCode>General</c:formatCode>
                <c:ptCount val="8"/>
                <c:pt idx="0">
                  <c:v>5.5</c:v>
                </c:pt>
                <c:pt idx="1">
                  <c:v>24.009999999999994</c:v>
                </c:pt>
                <c:pt idx="2">
                  <c:v>24.009999999999994</c:v>
                </c:pt>
                <c:pt idx="3">
                  <c:v>24.009999999999994</c:v>
                </c:pt>
                <c:pt idx="4">
                  <c:v>24.009999999999994</c:v>
                </c:pt>
                <c:pt idx="5">
                  <c:v>22.110000000000003</c:v>
                </c:pt>
                <c:pt idx="6">
                  <c:v>22.110000000000003</c:v>
                </c:pt>
                <c:pt idx="7">
                  <c:v>22.86</c:v>
                </c:pt>
              </c:numCache>
            </c:numRef>
          </c:val>
        </c:ser>
        <c:marker val="1"/>
        <c:axId val="97306880"/>
        <c:axId val="97390592"/>
      </c:lineChart>
      <c:catAx>
        <c:axId val="97306880"/>
        <c:scaling>
          <c:orientation val="minMax"/>
        </c:scaling>
        <c:axPos val="b"/>
        <c:numFmt formatCode="General" sourceLinked="1"/>
        <c:tickLblPos val="nextTo"/>
        <c:spPr>
          <a:ln w="12700">
            <a:solidFill>
              <a:schemeClr val="tx1"/>
            </a:solidFill>
          </a:ln>
        </c:spPr>
        <c:crossAx val="97390592"/>
        <c:crosses val="autoZero"/>
        <c:auto val="1"/>
        <c:lblAlgn val="ctr"/>
        <c:lblOffset val="100"/>
      </c:catAx>
      <c:valAx>
        <c:axId val="97390592"/>
        <c:scaling>
          <c:orientation val="minMax"/>
          <c:max val="50"/>
          <c:min val="0"/>
        </c:scaling>
        <c:axPos val="l"/>
        <c:majorGridlines/>
        <c:numFmt formatCode="General" sourceLinked="1"/>
        <c:tickLblPos val="nextTo"/>
        <c:spPr>
          <a:ln w="12700">
            <a:solidFill>
              <a:schemeClr val="tx1"/>
            </a:solidFill>
          </a:ln>
        </c:spPr>
        <c:crossAx val="97306880"/>
        <c:crosses val="autoZero"/>
        <c:crossBetween val="between"/>
        <c:majorUnit val="5"/>
        <c:minorUnit val="1"/>
      </c:valAx>
    </c:plotArea>
    <c:legend>
      <c:legendPos val="b"/>
      <c:layout>
        <c:manualLayout>
          <c:xMode val="edge"/>
          <c:yMode val="edge"/>
          <c:x val="0.40563604549431315"/>
          <c:y val="0.55517169728783955"/>
          <c:w val="0.26369991251093583"/>
          <c:h val="7.8537839020122513E-2"/>
        </c:manualLayout>
      </c:layout>
      <c:spPr>
        <a:solidFill>
          <a:schemeClr val="bg1"/>
        </a:solidFill>
        <a:ln>
          <a:solidFill>
            <a:sysClr val="windowText" lastClr="000000"/>
          </a:solidFill>
        </a:ln>
      </c:spPr>
    </c:legend>
    <c:plotVisOnly val="1"/>
  </c:chart>
  <c:spPr>
    <a:ln>
      <a:noFill/>
    </a:ln>
  </c:spPr>
  <c:txPr>
    <a:bodyPr/>
    <a:lstStyle/>
    <a:p>
      <a:pPr>
        <a:defRPr sz="2400">
          <a:latin typeface="Times New Roman" pitchFamily="18" charset="0"/>
          <a:cs typeface="Times New Roman" pitchFamily="18" charset="0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9.0460629921259847E-2"/>
          <c:y val="5.1400554097404488E-2"/>
          <c:w val="0.90049759405074359"/>
          <c:h val="0.79822506561679785"/>
        </c:manualLayout>
      </c:layout>
      <c:lineChart>
        <c:grouping val="standard"/>
        <c:ser>
          <c:idx val="0"/>
          <c:order val="0"/>
          <c:tx>
            <c:strRef>
              <c:f>'wydatki budżetu państwa'!$A$92</c:f>
              <c:strCache>
                <c:ptCount val="1"/>
                <c:pt idx="0">
                  <c:v>FUS</c:v>
                </c:pt>
              </c:strCache>
            </c:strRef>
          </c:tx>
          <c:spPr>
            <a:ln w="28575">
              <a:solidFill>
                <a:srgbClr val="FF0000"/>
              </a:solidFill>
            </a:ln>
          </c:spPr>
          <c:marker>
            <c:symbol val="diamond"/>
            <c:size val="10"/>
            <c:spPr>
              <a:solidFill>
                <a:srgbClr val="FFFF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0"/>
              <c:layout>
                <c:manualLayout>
                  <c:x val="-0.05"/>
                  <c:y val="6.0185185185185085E-2"/>
                </c:manualLayout>
              </c:layout>
              <c:showVal val="1"/>
            </c:dLbl>
            <c:dLbl>
              <c:idx val="1"/>
              <c:layout>
                <c:manualLayout>
                  <c:x val="-5.5555555555555504E-2"/>
                  <c:y val="-5.5555555555555504E-2"/>
                </c:manualLayout>
              </c:layout>
              <c:showVal val="1"/>
            </c:dLbl>
            <c:dLbl>
              <c:idx val="3"/>
              <c:layout>
                <c:manualLayout>
                  <c:x val="-7.5000000000000011E-2"/>
                  <c:y val="-8.3333333333333343E-2"/>
                </c:manualLayout>
              </c:layout>
              <c:showVal val="1"/>
            </c:dLbl>
            <c:dLbl>
              <c:idx val="4"/>
              <c:layout>
                <c:manualLayout>
                  <c:x val="-2.7777777777777877E-2"/>
                  <c:y val="5.5555555555555504E-2"/>
                </c:manualLayout>
              </c:layout>
              <c:showVal val="1"/>
            </c:dLbl>
            <c:dLbl>
              <c:idx val="6"/>
              <c:layout>
                <c:manualLayout>
                  <c:x val="-0.05"/>
                  <c:y val="5.5555555555555504E-2"/>
                </c:manualLayout>
              </c:layout>
              <c:showVal val="1"/>
            </c:dLbl>
            <c:dLbl>
              <c:idx val="9"/>
              <c:layout>
                <c:manualLayout>
                  <c:x val="-1.3888888888888904E-2"/>
                  <c:y val="-6.9444444444444503E-2"/>
                </c:manualLayout>
              </c:layout>
              <c:showVal val="1"/>
            </c:dLbl>
            <c:dLbl>
              <c:idx val="10"/>
              <c:layout>
                <c:manualLayout>
                  <c:x val="-7.5000000000000108E-2"/>
                  <c:y val="8.3333333333333343E-2"/>
                </c:manualLayout>
              </c:layout>
              <c:showVal val="1"/>
            </c:dLbl>
            <c:dLbl>
              <c:idx val="11"/>
              <c:layout>
                <c:manualLayout>
                  <c:x val="0"/>
                  <c:y val="6.0185185185185147E-2"/>
                </c:manualLayout>
              </c:layout>
              <c:showVal val="1"/>
            </c:dLbl>
            <c:showVal val="1"/>
          </c:dLbls>
          <c:cat>
            <c:numRef>
              <c:f>'wydatki budżetu państwa'!$B$91:$M$91</c:f>
              <c:numCache>
                <c:formatCode>0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'wydatki budżetu państwa'!$B$92:$M$92</c:f>
              <c:numCache>
                <c:formatCode>0.0%</c:formatCode>
                <c:ptCount val="12"/>
                <c:pt idx="0">
                  <c:v>6.8344783137718468E-2</c:v>
                </c:pt>
                <c:pt idx="1">
                  <c:v>0.10172460476290411</c:v>
                </c:pt>
                <c:pt idx="2">
                  <c:v>0.12237600442374477</c:v>
                </c:pt>
                <c:pt idx="3">
                  <c:v>0.14809957605640622</c:v>
                </c:pt>
                <c:pt idx="4">
                  <c:v>0.14943047446860014</c:v>
                </c:pt>
                <c:pt idx="5">
                  <c:v>0.2091702863353502</c:v>
                </c:pt>
                <c:pt idx="6">
                  <c:v>0.15716928982186407</c:v>
                </c:pt>
                <c:pt idx="7">
                  <c:v>0.17684285146367124</c:v>
                </c:pt>
                <c:pt idx="8">
                  <c:v>0.24862819865621211</c:v>
                </c:pt>
                <c:pt idx="9">
                  <c:v>0.19118825109335741</c:v>
                </c:pt>
                <c:pt idx="10">
                  <c:v>0.17628686381572944</c:v>
                </c:pt>
                <c:pt idx="11">
                  <c:v>0.19985338529906457</c:v>
                </c:pt>
              </c:numCache>
            </c:numRef>
          </c:val>
        </c:ser>
        <c:ser>
          <c:idx val="1"/>
          <c:order val="1"/>
          <c:tx>
            <c:strRef>
              <c:f>'wydatki budżetu państwa'!$A$93</c:f>
              <c:strCache>
                <c:ptCount val="1"/>
                <c:pt idx="0">
                  <c:v>FER</c:v>
                </c:pt>
              </c:strCache>
            </c:strRef>
          </c:tx>
          <c:spPr>
            <a:ln w="28575">
              <a:solidFill>
                <a:srgbClr val="00B050"/>
              </a:solidFill>
            </a:ln>
          </c:spPr>
          <c:marker>
            <c:symbol val="square"/>
            <c:size val="9"/>
            <c:spPr>
              <a:solidFill>
                <a:srgbClr val="00FF00"/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-5.5555555555555504E-2"/>
                  <c:y val="-6.9444444444444503E-2"/>
                </c:manualLayout>
              </c:layout>
              <c:showVal val="1"/>
            </c:dLbl>
            <c:dLbl>
              <c:idx val="1"/>
              <c:layout>
                <c:manualLayout>
                  <c:x val="-0.05"/>
                  <c:y val="5.0925925925926055E-2"/>
                </c:manualLayout>
              </c:layout>
              <c:showVal val="1"/>
            </c:dLbl>
            <c:dLbl>
              <c:idx val="2"/>
              <c:layout>
                <c:manualLayout>
                  <c:x val="-4.4444444444444488E-2"/>
                  <c:y val="6.9444444444444503E-2"/>
                </c:manualLayout>
              </c:layout>
              <c:showVal val="1"/>
            </c:dLbl>
            <c:dLbl>
              <c:idx val="3"/>
              <c:layout>
                <c:manualLayout>
                  <c:x val="-4.7222222222222263E-2"/>
                  <c:y val="7.4074074074074153E-2"/>
                </c:manualLayout>
              </c:layout>
              <c:showVal val="1"/>
            </c:dLbl>
            <c:dLbl>
              <c:idx val="4"/>
              <c:layout>
                <c:manualLayout>
                  <c:x val="-5.2777777777777792E-2"/>
                  <c:y val="7.4073709536307972E-2"/>
                </c:manualLayout>
              </c:layout>
              <c:showVal val="1"/>
            </c:dLbl>
            <c:dLbl>
              <c:idx val="5"/>
              <c:layout>
                <c:manualLayout>
                  <c:x val="-0.05"/>
                  <c:y val="9.7222222222222224E-2"/>
                </c:manualLayout>
              </c:layout>
              <c:showVal val="1"/>
            </c:dLbl>
            <c:dLbl>
              <c:idx val="6"/>
              <c:layout>
                <c:manualLayout>
                  <c:x val="-6.1111111111111123E-2"/>
                  <c:y val="6.4814814814814867E-2"/>
                </c:manualLayout>
              </c:layout>
              <c:showVal val="1"/>
            </c:dLbl>
            <c:dLbl>
              <c:idx val="7"/>
              <c:layout>
                <c:manualLayout>
                  <c:x val="-5.6862745098039222E-2"/>
                  <c:y val="4.6296296296296301E-2"/>
                </c:manualLayout>
              </c:layout>
              <c:showVal val="1"/>
            </c:dLbl>
            <c:dLbl>
              <c:idx val="8"/>
              <c:layout>
                <c:manualLayout>
                  <c:x val="-7.2222222222222271E-2"/>
                  <c:y val="5.5555555555555643E-2"/>
                </c:manualLayout>
              </c:layout>
              <c:showVal val="1"/>
            </c:dLbl>
            <c:dLbl>
              <c:idx val="9"/>
              <c:layout>
                <c:manualLayout>
                  <c:x val="-6.9444444444444392E-2"/>
                  <c:y val="5.5555555555555504E-2"/>
                </c:manualLayout>
              </c:layout>
              <c:showVal val="1"/>
            </c:dLbl>
            <c:dLbl>
              <c:idx val="10"/>
              <c:layout>
                <c:manualLayout>
                  <c:x val="0"/>
                  <c:y val="7.407407407407407E-2"/>
                </c:manualLayout>
              </c:layout>
              <c:showVal val="1"/>
            </c:dLbl>
            <c:dLbl>
              <c:idx val="11"/>
              <c:layout>
                <c:manualLayout>
                  <c:x val="-0.1111111111111111"/>
                  <c:y val="5.5555191017789364E-2"/>
                </c:manualLayout>
              </c:layout>
              <c:showVal val="1"/>
            </c:dLbl>
            <c:showVal val="1"/>
          </c:dLbls>
          <c:cat>
            <c:numRef>
              <c:f>'wydatki budżetu państwa'!$B$91:$M$91</c:f>
              <c:numCache>
                <c:formatCode>0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'wydatki budżetu państwa'!$B$93:$M$93</c:f>
              <c:numCache>
                <c:formatCode>0.0%</c:formatCode>
                <c:ptCount val="12"/>
                <c:pt idx="0">
                  <c:v>9.3144423603263568E-2</c:v>
                </c:pt>
                <c:pt idx="1">
                  <c:v>8.7469522670234487E-2</c:v>
                </c:pt>
                <c:pt idx="2">
                  <c:v>8.607214498407037E-2</c:v>
                </c:pt>
                <c:pt idx="3">
                  <c:v>8.4133769082294391E-2</c:v>
                </c:pt>
                <c:pt idx="4">
                  <c:v>7.9374115189945749E-2</c:v>
                </c:pt>
                <c:pt idx="5">
                  <c:v>7.9987706498325456E-2</c:v>
                </c:pt>
                <c:pt idx="6">
                  <c:v>7.0675981014601708E-2</c:v>
                </c:pt>
                <c:pt idx="7">
                  <c:v>6.7051968859001998E-2</c:v>
                </c:pt>
                <c:pt idx="8">
                  <c:v>5.8181954384826401E-2</c:v>
                </c:pt>
                <c:pt idx="9">
                  <c:v>5.3502051446352561E-2</c:v>
                </c:pt>
                <c:pt idx="10">
                  <c:v>5.2334272360543797E-2</c:v>
                </c:pt>
                <c:pt idx="11">
                  <c:v>5.1276668571017113E-2</c:v>
                </c:pt>
              </c:numCache>
            </c:numRef>
          </c:val>
        </c:ser>
        <c:marker val="1"/>
        <c:axId val="97418624"/>
        <c:axId val="97526912"/>
      </c:lineChart>
      <c:catAx>
        <c:axId val="97418624"/>
        <c:scaling>
          <c:orientation val="minMax"/>
        </c:scaling>
        <c:axPos val="b"/>
        <c:numFmt formatCode="0" sourceLinked="1"/>
        <c:tickLblPos val="nextTo"/>
        <c:crossAx val="97526912"/>
        <c:crosses val="autoZero"/>
        <c:auto val="1"/>
        <c:lblAlgn val="ctr"/>
        <c:lblOffset val="100"/>
      </c:catAx>
      <c:valAx>
        <c:axId val="97526912"/>
        <c:scaling>
          <c:orientation val="minMax"/>
        </c:scaling>
        <c:axPos val="l"/>
        <c:majorGridlines/>
        <c:numFmt formatCode="0%" sourceLinked="0"/>
        <c:tickLblPos val="nextTo"/>
        <c:crossAx val="97418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6776377952755914"/>
          <c:y val="0.12461614173228362"/>
          <c:w val="0.13427777777777777"/>
          <c:h val="0.15707567804024497"/>
        </c:manualLayout>
      </c:layout>
    </c:legend>
    <c:plotVisOnly val="1"/>
  </c:chart>
  <c:spPr>
    <a:ln>
      <a:noFill/>
    </a:ln>
  </c:spPr>
  <c:txPr>
    <a:bodyPr/>
    <a:lstStyle/>
    <a:p>
      <a:pPr>
        <a:defRPr sz="2000">
          <a:latin typeface="Times New Roman" pitchFamily="18" charset="0"/>
          <a:cs typeface="Times New Roman" pitchFamily="18" charset="0"/>
        </a:defRPr>
      </a:pPr>
      <a:endParaRPr lang="pl-PL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style val="42"/>
  <c:chart>
    <c:plotArea>
      <c:layout>
        <c:manualLayout>
          <c:layoutTarget val="inner"/>
          <c:xMode val="edge"/>
          <c:yMode val="edge"/>
          <c:x val="0.26805555555555555"/>
          <c:y val="0.11342592592592599"/>
          <c:w val="0.51111111111111107"/>
          <c:h val="0.8518518518518523"/>
        </c:manualLayout>
      </c:layout>
      <c:pieChart>
        <c:varyColors val="1"/>
        <c:ser>
          <c:idx val="0"/>
          <c:order val="0"/>
          <c:spPr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  <c:explosion val="3"/>
          <c:dPt>
            <c:idx val="0"/>
            <c:spPr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</c:spPr>
          </c:dPt>
          <c:dPt>
            <c:idx val="1"/>
            <c:spPr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</c:spPr>
          </c:dPt>
          <c:dLbls>
            <c:dLbl>
              <c:idx val="0"/>
              <c:layout>
                <c:manualLayout>
                  <c:x val="6.862379702537183E-2"/>
                  <c:y val="4.9015383493729962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200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pl-PL"/>
                </a:p>
              </c:txPr>
              <c:dLblPos val="bestFit"/>
              <c:showVal val="1"/>
              <c:showCatName val="1"/>
              <c:separator> </c:separator>
            </c:dLbl>
            <c:dLbl>
              <c:idx val="1"/>
              <c:layout>
                <c:manualLayout>
                  <c:x val="1.1397856517935269E-2"/>
                  <c:y val="5.4655147273256661E-3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200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pl-PL"/>
                </a:p>
              </c:txPr>
              <c:dLblPos val="bestFit"/>
              <c:showVal val="1"/>
              <c:showCatName val="1"/>
              <c:separator> </c:separator>
            </c:dLbl>
            <c:dLbl>
              <c:idx val="2"/>
              <c:layout>
                <c:manualLayout>
                  <c:x val="-2.3692038495187976E-3"/>
                  <c:y val="-1.5818751822688829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200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pl-PL"/>
                </a:p>
              </c:txPr>
              <c:dLblPos val="bestFit"/>
              <c:showVal val="1"/>
              <c:showCatName val="1"/>
              <c:separator> </c:separator>
            </c:dLbl>
            <c:dLbl>
              <c:idx val="3"/>
              <c:layout>
                <c:manualLayout>
                  <c:x val="-2.4312335958005249E-2"/>
                  <c:y val="1.3451079031787702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200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pl-PL"/>
                </a:p>
              </c:txPr>
              <c:dLblPos val="bestFit"/>
              <c:showVal val="1"/>
              <c:showCatName val="1"/>
              <c:separator> </c:separator>
            </c:dLbl>
            <c:numFmt formatCode="#,##0.0" sourceLinked="0"/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pl-PL"/>
              </a:p>
            </c:txPr>
            <c:dLblPos val="ctr"/>
            <c:showVal val="1"/>
            <c:showCatName val="1"/>
            <c:separator> </c:separator>
            <c:showLeaderLines val="1"/>
          </c:dLbls>
          <c:cat>
            <c:strRef>
              <c:f>'dług publiczny'!$B$3:$B$6</c:f>
              <c:strCache>
                <c:ptCount val="4"/>
                <c:pt idx="0">
                  <c:v>Krótkoterminowe</c:v>
                </c:pt>
                <c:pt idx="1">
                  <c:v>Średnioterminowe</c:v>
                </c:pt>
                <c:pt idx="2">
                  <c:v>Długoterminowe</c:v>
                </c:pt>
                <c:pt idx="3">
                  <c:v>Pozostałe</c:v>
                </c:pt>
              </c:strCache>
            </c:strRef>
          </c:cat>
          <c:val>
            <c:numRef>
              <c:f>'dług publiczny'!$C$3:$C$6</c:f>
              <c:numCache>
                <c:formatCode>General</c:formatCode>
                <c:ptCount val="4"/>
                <c:pt idx="0">
                  <c:v>47.544599999999996</c:v>
                </c:pt>
                <c:pt idx="1">
                  <c:v>197.80969999999999</c:v>
                </c:pt>
                <c:pt idx="2">
                  <c:v>217.1294</c:v>
                </c:pt>
                <c:pt idx="3">
                  <c:v>0.27710000000000001</c:v>
                </c:pt>
              </c:numCache>
            </c:numRef>
          </c:val>
        </c:ser>
        <c:firstSliceAng val="0"/>
      </c:pieChart>
    </c:plotArea>
    <c:plotVisOnly val="1"/>
  </c:chart>
  <c:spPr>
    <a:noFill/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style val="31"/>
  <c:chart>
    <c:autoTitleDeleted val="1"/>
    <c:plotArea>
      <c:layout/>
      <c:pieChart>
        <c:varyColors val="1"/>
        <c:ser>
          <c:idx val="0"/>
          <c:order val="0"/>
          <c:tx>
            <c:strRef>
              <c:f>'dług publiczny'!$C$21</c:f>
              <c:strCache>
                <c:ptCount val="1"/>
                <c:pt idx="0">
                  <c:v>2009 r.</c:v>
                </c:pt>
              </c:strCache>
            </c:strRef>
          </c:tx>
          <c:dPt>
            <c:idx val="0"/>
            <c:spPr>
              <a:solidFill>
                <a:srgbClr val="0070C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Lbls>
            <c:dLbl>
              <c:idx val="0"/>
              <c:numFmt formatCode="#,##0.0" sourceLinked="0"/>
              <c:spPr/>
              <c:txPr>
                <a:bodyPr/>
                <a:lstStyle/>
                <a:p>
                  <a:pPr>
                    <a:defRPr sz="320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pl-PL"/>
                </a:p>
              </c:txPr>
            </c:dLbl>
            <c:numFmt formatCode="#,##0.0" sourceLinked="0"/>
            <c:txPr>
              <a:bodyPr/>
              <a:lstStyle/>
              <a:p>
                <a:pPr>
                  <a:defRPr sz="3200">
                    <a:latin typeface="Times New Roman" pitchFamily="18" charset="0"/>
                    <a:cs typeface="Times New Roman" pitchFamily="18" charset="0"/>
                  </a:defRPr>
                </a:pPr>
                <a:endParaRPr lang="pl-PL"/>
              </a:p>
            </c:txPr>
            <c:showVal val="1"/>
            <c:showLeaderLines val="1"/>
          </c:dLbls>
          <c:cat>
            <c:strRef>
              <c:f>'dług publiczny'!$B$22:$B$24</c:f>
              <c:strCache>
                <c:ptCount val="3"/>
                <c:pt idx="0">
                  <c:v>Banki krajowe</c:v>
                </c:pt>
                <c:pt idx="1">
                  <c:v>Pozostali inwestorzy krajowi</c:v>
                </c:pt>
                <c:pt idx="2">
                  <c:v>Inwestorzy zagraniczni</c:v>
                </c:pt>
              </c:strCache>
            </c:strRef>
          </c:cat>
          <c:val>
            <c:numRef>
              <c:f>'dług publiczny'!$C$22:$C$24</c:f>
              <c:numCache>
                <c:formatCode>General</c:formatCode>
                <c:ptCount val="3"/>
                <c:pt idx="0">
                  <c:v>146.01840000000001</c:v>
                </c:pt>
                <c:pt idx="1">
                  <c:v>234.92910000000001</c:v>
                </c:pt>
                <c:pt idx="2">
                  <c:v>81.813300000000012</c:v>
                </c:pt>
              </c:numCache>
            </c:numRef>
          </c:val>
        </c:ser>
        <c:firstSliceAng val="0"/>
      </c:pieChart>
    </c:plotArea>
    <c:legend>
      <c:legendPos val="r"/>
      <c:txPr>
        <a:bodyPr/>
        <a:lstStyle/>
        <a:p>
          <a:pPr>
            <a:defRPr sz="2400">
              <a:latin typeface="Times New Roman" pitchFamily="18" charset="0"/>
              <a:cs typeface="Times New Roman" pitchFamily="18" charset="0"/>
            </a:defRPr>
          </a:pPr>
          <a:endParaRPr lang="pl-PL"/>
        </a:p>
      </c:txPr>
    </c:legend>
    <c:plotVisOnly val="1"/>
  </c:chart>
  <c:spPr>
    <a:ln>
      <a:noFill/>
    </a:ln>
  </c:spPr>
  <c:txPr>
    <a:bodyPr/>
    <a:lstStyle/>
    <a:p>
      <a:pPr>
        <a:defRPr sz="3600"/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style val="32"/>
  <c:chart>
    <c:plotArea>
      <c:layout/>
      <c:pieChart>
        <c:varyColors val="1"/>
        <c:ser>
          <c:idx val="0"/>
          <c:order val="0"/>
          <c:dPt>
            <c:idx val="0"/>
            <c:spPr>
              <a:gradFill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5400000" scaled="0"/>
              </a:gradFill>
            </c:spPr>
          </c:dPt>
          <c:dPt>
            <c:idx val="1"/>
            <c:spPr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</c:spPr>
          </c:dPt>
          <c:dLbls>
            <c:dLbl>
              <c:idx val="0"/>
              <c:layout>
                <c:manualLayout>
                  <c:x val="0.12075600844012148"/>
                  <c:y val="8.6419753086419721E-2"/>
                </c:manualLayout>
              </c:layout>
              <c:showVal val="1"/>
              <c:separator>
</c:separator>
            </c:dLbl>
            <c:dLbl>
              <c:idx val="1"/>
              <c:layout>
                <c:manualLayout>
                  <c:x val="-0.12678966599763264"/>
                  <c:y val="-0.1077313599688928"/>
                </c:manualLayout>
              </c:layout>
              <c:showVal val="1"/>
              <c:separator>
</c:separator>
            </c:dLbl>
            <c:numFmt formatCode="#,##0.00" sourceLinked="0"/>
            <c:showVal val="1"/>
            <c:separator>
</c:separator>
            <c:showLeaderLines val="1"/>
          </c:dLbls>
          <c:cat>
            <c:strRef>
              <c:f>'dług publiczny'!$C$38:$C$39</c:f>
              <c:strCache>
                <c:ptCount val="2"/>
                <c:pt idx="0">
                  <c:v>Średnioterminowe</c:v>
                </c:pt>
                <c:pt idx="1">
                  <c:v>Długoterminowe</c:v>
                </c:pt>
              </c:strCache>
            </c:strRef>
          </c:cat>
          <c:val>
            <c:numRef>
              <c:f>'dług publiczny'!$D$38:$D$39</c:f>
              <c:numCache>
                <c:formatCode>General</c:formatCode>
                <c:ptCount val="2"/>
                <c:pt idx="0">
                  <c:v>13.7597</c:v>
                </c:pt>
                <c:pt idx="1">
                  <c:v>155.01319999999998</c:v>
                </c:pt>
              </c:numCache>
            </c:numRef>
          </c:val>
        </c:ser>
        <c:firstSliceAng val="0"/>
      </c:pieChart>
    </c:plotArea>
    <c:legend>
      <c:legendPos val="r"/>
    </c:legend>
    <c:plotVisOnly val="1"/>
  </c:chart>
  <c:spPr>
    <a:ln>
      <a:noFill/>
    </a:ln>
  </c:spPr>
  <c:txPr>
    <a:bodyPr/>
    <a:lstStyle/>
    <a:p>
      <a:pPr>
        <a:defRPr sz="2400">
          <a:latin typeface="Times New Roman" pitchFamily="18" charset="0"/>
          <a:cs typeface="Times New Roman" pitchFamily="18" charset="0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style val="31"/>
  <c:chart>
    <c:plotArea>
      <c:layout>
        <c:manualLayout>
          <c:layoutTarget val="inner"/>
          <c:xMode val="edge"/>
          <c:yMode val="edge"/>
          <c:x val="6.6553805774278205E-2"/>
          <c:y val="0.11342592592592599"/>
          <c:w val="0.52064370078740152"/>
          <c:h val="0.77314814814814881"/>
        </c:manualLayout>
      </c:layout>
      <c:ofPieChart>
        <c:ofPieType val="bar"/>
        <c:varyColors val="1"/>
        <c:ser>
          <c:idx val="0"/>
          <c:order val="0"/>
          <c:dLbls>
            <c:dLbl>
              <c:idx val="3"/>
              <c:layout>
                <c:manualLayout>
                  <c:x val="-0.1"/>
                  <c:y val="-1.8518518518518531E-2"/>
                </c:manualLayout>
              </c:layout>
              <c:showVal val="1"/>
            </c:dLbl>
            <c:dLbl>
              <c:idx val="4"/>
              <c:layout>
                <c:manualLayout>
                  <c:x val="-0.11388888888888885"/>
                  <c:y val="4.6296296296296328E-3"/>
                </c:manualLayout>
              </c:layout>
              <c:showVal val="1"/>
            </c:dLbl>
            <c:numFmt formatCode="#,##0.00" sourceLinked="0"/>
            <c:spPr>
              <a:noFill/>
            </c:spPr>
            <c:showVal val="1"/>
            <c:showLeaderLines val="1"/>
          </c:dLbls>
          <c:cat>
            <c:strRef>
              <c:f>'dług publiczny'!$C$43:$C$47</c:f>
              <c:strCache>
                <c:ptCount val="5"/>
                <c:pt idx="0">
                  <c:v>Obligacje zagraniczne</c:v>
                </c:pt>
                <c:pt idx="1">
                  <c:v>Obligacje Brady'ego</c:v>
                </c:pt>
                <c:pt idx="2">
                  <c:v>Kredyty i pożyczki Klubu Paryskiego</c:v>
                </c:pt>
                <c:pt idx="3">
                  <c:v>EBI</c:v>
                </c:pt>
                <c:pt idx="4">
                  <c:v>Inne</c:v>
                </c:pt>
              </c:strCache>
            </c:strRef>
          </c:cat>
          <c:val>
            <c:numRef>
              <c:f>'dług publiczny'!$D$43:$D$47</c:f>
              <c:numCache>
                <c:formatCode>General</c:formatCode>
                <c:ptCount val="5"/>
                <c:pt idx="0">
                  <c:v>133.21809999999999</c:v>
                </c:pt>
                <c:pt idx="1">
                  <c:v>0.84660000000000013</c:v>
                </c:pt>
                <c:pt idx="2">
                  <c:v>0.32600000000000007</c:v>
                </c:pt>
                <c:pt idx="3">
                  <c:v>20.846</c:v>
                </c:pt>
                <c:pt idx="4">
                  <c:v>13.536100000000001</c:v>
                </c:pt>
              </c:numCache>
            </c:numRef>
          </c:val>
        </c:ser>
        <c:gapWidth val="100"/>
        <c:secondPieSize val="75"/>
        <c:serLines/>
      </c:ofPieChart>
    </c:plotArea>
    <c:legend>
      <c:legendPos val="r"/>
      <c:layout>
        <c:manualLayout>
          <c:xMode val="edge"/>
          <c:yMode val="edge"/>
          <c:x val="0.60097353455818137"/>
          <c:y val="0.16474737532808401"/>
          <c:w val="0.3990264654418203"/>
          <c:h val="0.64648950131233596"/>
        </c:manualLayout>
      </c:layout>
    </c:legend>
    <c:plotVisOnly val="1"/>
  </c:chart>
  <c:spPr>
    <a:ln>
      <a:noFill/>
    </a:ln>
  </c:spPr>
  <c:txPr>
    <a:bodyPr/>
    <a:lstStyle/>
    <a:p>
      <a:pPr>
        <a:defRPr sz="2400">
          <a:solidFill>
            <a:schemeClr val="tx1"/>
          </a:solidFill>
          <a:latin typeface="Times New Roman" pitchFamily="18" charset="0"/>
          <a:cs typeface="Times New Roman" pitchFamily="18" charset="0"/>
        </a:defRPr>
      </a:pPr>
      <a:endParaRPr lang="pl-PL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4099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4100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4101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  <p:grpSp>
          <p:nvGrpSpPr>
            <p:cNvPr id="4102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4103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4104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410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 wzorca tytułu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B23F2DF-9005-4D94-8A27-C182792BFDBD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A185B9-ABCC-4F34-A381-E070CEEB6430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EA40B9-C836-4116-81B5-D28F96A9626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14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528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E003959-52E7-46D4-9642-3AAF03C002FB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FC25A-E744-426A-897B-8ABC8A62BB1D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DD5456-DFB6-4B08-8279-F2AE61D4C67D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0737F8-F079-4289-89FF-ADB6AC811B7B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B414C-8919-474F-8862-08980DECD754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6193C-C38F-4113-BCC5-923CE88F6C8A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C63ADF-D276-441C-A07A-0D7AB22365AC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9EF17-FDC9-4086-8D2C-1A675C37A794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4BFDD-93D8-4353-8D2A-72E19DA154E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l-PL" sz="2400" b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l-PL" sz="2400" b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l-PL" sz="2400" b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l-PL" sz="2400" b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l-PL" sz="2400" b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l-PL" sz="2400" b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l-PL" sz="2400" b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029D0C3A-F930-49FA-8A80-DAD86EE25251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b="1" dirty="0">
                <a:latin typeface="Times New Roman" pitchFamily="18" charset="0"/>
              </a:rPr>
              <a:t>Finanse publiczne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 descr="logo pełna wersj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4143380"/>
            <a:ext cx="3704308" cy="1643074"/>
          </a:xfrm>
          <a:prstGeom prst="rect">
            <a:avLst/>
          </a:prstGeom>
        </p:spPr>
      </p:pic>
      <p:pic>
        <p:nvPicPr>
          <p:cNvPr id="1026" name="Picture 2" descr="GUS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7" y="357167"/>
            <a:ext cx="1571636" cy="131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143108" y="500042"/>
          <a:ext cx="6286544" cy="590550"/>
        </p:xfrm>
        <a:graphic>
          <a:graphicData uri="http://schemas.openxmlformats.org/drawingml/2006/table">
            <a:tbl>
              <a:tblPr/>
              <a:tblGrid>
                <a:gridCol w="6286544"/>
              </a:tblGrid>
              <a:tr h="590550">
                <a:tc>
                  <a:txBody>
                    <a:bodyPr/>
                    <a:lstStyle/>
                    <a:p>
                      <a:pPr marR="25400" algn="ctr">
                        <a:spcAft>
                          <a:spcPts val="0"/>
                        </a:spcAft>
                        <a:tabLst>
                          <a:tab pos="-4140835" algn="l"/>
                          <a:tab pos="-4050665" algn="l"/>
                        </a:tabLst>
                      </a:pPr>
                      <a:r>
                        <a:rPr lang="pl-PL" sz="2400" b="1" dirty="0">
                          <a:latin typeface="Times New Roman"/>
                          <a:ea typeface="Times New Roman"/>
                        </a:rPr>
                        <a:t>GŁÓWNY URZĄD STATYSTYCZNY</a:t>
                      </a:r>
                    </a:p>
                  </a:txBody>
                  <a:tcPr marL="90170" marR="901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715008" y="6215082"/>
            <a:ext cx="31350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Warszawa, 2 marca 2010 r.</a:t>
            </a: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0963" y="642918"/>
            <a:ext cx="7793037" cy="1143000"/>
          </a:xfrm>
        </p:spPr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Wydatki budżetu państwa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w mld zł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85926"/>
            <a:ext cx="7873436" cy="4730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1071538" y="1928802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000100" y="571480"/>
            <a:ext cx="7793037" cy="1143000"/>
          </a:xfrm>
        </p:spPr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Dotacje z budżetu państwa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do FUS i </a:t>
            </a:r>
            <a:r>
              <a:rPr lang="pl-PL" b="1" dirty="0" err="1" smtClean="0">
                <a:latin typeface="Times New Roman" pitchFamily="18" charset="0"/>
                <a:cs typeface="Times New Roman" pitchFamily="18" charset="0"/>
              </a:rPr>
              <a:t>FER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Dotacje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4000" b="1" dirty="0" smtClean="0">
                <a:latin typeface="Times New Roman" pitchFamily="18" charset="0"/>
                <a:cs typeface="Times New Roman" pitchFamily="18" charset="0"/>
              </a:rPr>
              <a:t>do funduszy społecznych w mln zł</a:t>
            </a:r>
            <a:endParaRPr lang="pl-PL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ln w="19050">
            <a:solidFill>
              <a:srgbClr val="FF0000"/>
            </a:solidFill>
          </a:ln>
        </p:spPr>
        <p:txBody>
          <a:bodyPr/>
          <a:lstStyle/>
          <a:p>
            <a:pPr algn="ctr">
              <a:buNone/>
            </a:pPr>
            <a:r>
              <a:rPr lang="pl-PL" sz="3200" b="1" dirty="0" smtClean="0">
                <a:latin typeface="Times New Roman" pitchFamily="18" charset="0"/>
                <a:cs typeface="Times New Roman" pitchFamily="18" charset="0"/>
              </a:rPr>
              <a:t>2009 r.</a:t>
            </a:r>
          </a:p>
          <a:p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FUS: 52 662,7</a:t>
            </a:r>
          </a:p>
          <a:p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30 403,2+22 259,5</a:t>
            </a:r>
          </a:p>
          <a:p>
            <a:r>
              <a:rPr lang="pl-PL" sz="3200" dirty="0" err="1" smtClean="0">
                <a:latin typeface="Times New Roman" pitchFamily="18" charset="0"/>
                <a:cs typeface="Times New Roman" pitchFamily="18" charset="0"/>
              </a:rPr>
              <a:t>FER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: 15 805,4</a:t>
            </a:r>
          </a:p>
          <a:p>
            <a:r>
              <a:rPr lang="pl-PL" sz="3200" dirty="0" err="1" smtClean="0">
                <a:latin typeface="Times New Roman" pitchFamily="18" charset="0"/>
                <a:cs typeface="Times New Roman" pitchFamily="18" charset="0"/>
              </a:rPr>
              <a:t>FEP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: 0</a:t>
            </a:r>
          </a:p>
          <a:p>
            <a:r>
              <a:rPr lang="pl-PL" sz="3200" dirty="0" err="1" smtClean="0">
                <a:latin typeface="Times New Roman" pitchFamily="18" charset="0"/>
                <a:cs typeface="Times New Roman" pitchFamily="18" charset="0"/>
              </a:rPr>
              <a:t>FP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: 1 036,0</a:t>
            </a:r>
            <a:endParaRPr lang="pl-PL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>
          <a:ln w="19050">
            <a:solidFill>
              <a:srgbClr val="FF0000"/>
            </a:solidFill>
          </a:ln>
        </p:spPr>
        <p:txBody>
          <a:bodyPr/>
          <a:lstStyle/>
          <a:p>
            <a:pPr algn="ctr">
              <a:buNone/>
            </a:pPr>
            <a:r>
              <a:rPr lang="pl-PL" sz="3200" b="1" dirty="0" smtClean="0">
                <a:latin typeface="Times New Roman" pitchFamily="18" charset="0"/>
                <a:cs typeface="Times New Roman" pitchFamily="18" charset="0"/>
              </a:rPr>
              <a:t>2010 r.</a:t>
            </a:r>
          </a:p>
          <a:p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FUS: 60 429,9</a:t>
            </a:r>
          </a:p>
          <a:p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37 923,7+22 506,2</a:t>
            </a:r>
          </a:p>
          <a:p>
            <a:r>
              <a:rPr lang="pl-PL" sz="3200" dirty="0" err="1" smtClean="0">
                <a:latin typeface="Times New Roman" pitchFamily="18" charset="0"/>
                <a:cs typeface="Times New Roman" pitchFamily="18" charset="0"/>
              </a:rPr>
              <a:t>FER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: 15 445,6</a:t>
            </a:r>
          </a:p>
          <a:p>
            <a:r>
              <a:rPr lang="pl-PL" sz="3200" dirty="0" err="1" smtClean="0">
                <a:latin typeface="Times New Roman" pitchFamily="18" charset="0"/>
                <a:cs typeface="Times New Roman" pitchFamily="18" charset="0"/>
              </a:rPr>
              <a:t>FEP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: 4,6</a:t>
            </a:r>
          </a:p>
          <a:p>
            <a:r>
              <a:rPr lang="pl-PL" sz="3200" dirty="0" err="1" smtClean="0">
                <a:latin typeface="Times New Roman" pitchFamily="18" charset="0"/>
                <a:cs typeface="Times New Roman" pitchFamily="18" charset="0"/>
              </a:rPr>
              <a:t>FP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: 0,6</a:t>
            </a:r>
            <a:endParaRPr lang="pl-PL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Wydatki budżetu państwa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na obsługę długu publicznego w mld zł</a:t>
            </a:r>
            <a:endParaRPr lang="pl-PL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14488"/>
            <a:ext cx="7982035" cy="4795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Zadłużenie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sektora finansów publicznych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ln w="19050">
            <a:solidFill>
              <a:srgbClr val="FF0000"/>
            </a:solidFill>
          </a:ln>
        </p:spPr>
        <p:txBody>
          <a:bodyPr/>
          <a:lstStyle/>
          <a:p>
            <a:pPr algn="ctr">
              <a:buNone/>
            </a:pPr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2001 r.</a:t>
            </a:r>
          </a:p>
          <a:p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Skonsolidowany dług publiczny: </a:t>
            </a:r>
          </a:p>
          <a:p>
            <a:pPr algn="ctr">
              <a:buNone/>
            </a:pPr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302 mld zł</a:t>
            </a:r>
          </a:p>
          <a:p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Dług </a:t>
            </a:r>
            <a:r>
              <a:rPr lang="pl-PL" sz="3600" dirty="0" err="1" smtClean="0"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264 mld zł</a:t>
            </a:r>
            <a:endParaRPr lang="pl-PL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>
          <a:ln w="19050">
            <a:solidFill>
              <a:srgbClr val="FF0000"/>
            </a:solidFill>
          </a:ln>
        </p:spPr>
        <p:txBody>
          <a:bodyPr/>
          <a:lstStyle/>
          <a:p>
            <a:pPr algn="ctr">
              <a:buNone/>
            </a:pPr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30 IX 2009 r.</a:t>
            </a:r>
          </a:p>
          <a:p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Skonsolidowany dług publiczny</a:t>
            </a:r>
          </a:p>
          <a:p>
            <a:pPr algn="ctr">
              <a:buNone/>
            </a:pPr>
            <a:r>
              <a:rPr lang="pl-P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660 mld zł</a:t>
            </a:r>
          </a:p>
          <a:p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Dług </a:t>
            </a:r>
            <a:r>
              <a:rPr lang="pl-PL" sz="3600" dirty="0" err="1" smtClean="0">
                <a:latin typeface="Times New Roman" pitchFamily="18" charset="0"/>
                <a:cs typeface="Times New Roman" pitchFamily="18" charset="0"/>
              </a:rPr>
              <a:t>SP</a:t>
            </a:r>
            <a:endParaRPr lang="pl-PL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pl-P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624 mld zł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Dług krajowy </a:t>
            </a:r>
            <a:r>
              <a:rPr lang="pl-PL" b="1" dirty="0" err="1" smtClean="0"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w mld zł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stan na 31 grudnia 2009 r.</a:t>
            </a:r>
            <a:endParaRPr lang="pl-PL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</p:nvPr>
        </p:nvGraphicFramePr>
        <p:xfrm>
          <a:off x="1182688" y="2017713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Dług krajowy </a:t>
            </a:r>
            <a:r>
              <a:rPr lang="pl-PL" b="1" dirty="0" err="1" smtClean="0"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według wierzycieli w mld zł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1371600" y="2000240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Dług zagraniczny </a:t>
            </a:r>
            <a:r>
              <a:rPr lang="pl-PL" b="1" dirty="0" err="1" smtClean="0"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stan na 31 XII 2009, w mld zł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1371600" y="2071678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Dług zagraniczny </a:t>
            </a:r>
            <a:r>
              <a:rPr lang="pl-PL" b="1" dirty="0" err="1" smtClean="0"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według instrumentu w mld zł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1182688" y="2017713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Deficyt budżetowy do </a:t>
            </a:r>
            <a:r>
              <a:rPr lang="pl-PL" b="1" dirty="0" err="1" smtClean="0">
                <a:latin typeface="Times New Roman" pitchFamily="18" charset="0"/>
                <a:cs typeface="Times New Roman" pitchFamily="18" charset="0"/>
              </a:rPr>
              <a:t>PKB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w %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</p:nvPr>
        </p:nvGraphicFramePr>
        <p:xfrm>
          <a:off x="857224" y="2071678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Produkt krajowy brutto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rok </a:t>
            </a:r>
            <a:r>
              <a:rPr lang="pl-PL" b="1" dirty="0" err="1" smtClean="0">
                <a:latin typeface="Times New Roman" pitchFamily="18" charset="0"/>
                <a:cs typeface="Times New Roman" pitchFamily="18" charset="0"/>
              </a:rPr>
              <a:t>poprzedni=100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1182688" y="2017713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Relacja długu publicznego do </a:t>
            </a:r>
            <a:r>
              <a:rPr lang="pl-PL" b="1" dirty="0" err="1" smtClean="0">
                <a:latin typeface="Times New Roman" pitchFamily="18" charset="0"/>
                <a:cs typeface="Times New Roman" pitchFamily="18" charset="0"/>
              </a:rPr>
              <a:t>PKB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pl-PL" b="1" dirty="0" err="1" smtClean="0">
                <a:latin typeface="Times New Roman" pitchFamily="18" charset="0"/>
                <a:cs typeface="Times New Roman" pitchFamily="18" charset="0"/>
              </a:rPr>
              <a:t>MF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928802"/>
            <a:ext cx="7195764" cy="4094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Relacja długu publicznego do </a:t>
            </a:r>
            <a:r>
              <a:rPr lang="pl-PL" b="1" dirty="0" err="1" smtClean="0">
                <a:latin typeface="Times New Roman" pitchFamily="18" charset="0"/>
                <a:cs typeface="Times New Roman" pitchFamily="18" charset="0"/>
              </a:rPr>
              <a:t>PKB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 wg GUS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28" y="2071671"/>
            <a:ext cx="7699926" cy="4380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b="1">
                <a:latin typeface="Times New Roman" pitchFamily="18" charset="0"/>
              </a:rPr>
              <a:t>Dziękuję za uwagę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Polski </a:t>
            </a:r>
            <a:r>
              <a:rPr lang="pl-PL" b="1" dirty="0" err="1" smtClean="0">
                <a:latin typeface="Times New Roman" pitchFamily="18" charset="0"/>
                <a:cs typeface="Times New Roman" pitchFamily="18" charset="0"/>
              </a:rPr>
              <a:t>PKB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na mieszkańca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5720" y="2017713"/>
            <a:ext cx="8669368" cy="4114800"/>
          </a:xfrm>
        </p:spPr>
        <p:txBody>
          <a:bodyPr/>
          <a:lstStyle/>
          <a:p>
            <a:pPr>
              <a:buSzPct val="80000"/>
            </a:pPr>
            <a:r>
              <a:rPr lang="pl-PL" sz="4000" b="1" dirty="0" smtClean="0">
                <a:latin typeface="Times New Roman" pitchFamily="18" charset="0"/>
                <a:cs typeface="Times New Roman" pitchFamily="18" charset="0"/>
              </a:rPr>
              <a:t>Nominalnie wzrost </a:t>
            </a:r>
            <a:r>
              <a:rPr lang="pl-PL" sz="4000" b="1" dirty="0" err="1" smtClean="0">
                <a:latin typeface="Times New Roman" pitchFamily="18" charset="0"/>
                <a:cs typeface="Times New Roman" pitchFamily="18" charset="0"/>
              </a:rPr>
              <a:t>PKB</a:t>
            </a:r>
            <a:r>
              <a:rPr lang="pl-PL" sz="4000" b="1" dirty="0" smtClean="0">
                <a:latin typeface="Times New Roman" pitchFamily="18" charset="0"/>
                <a:cs typeface="Times New Roman" pitchFamily="18" charset="0"/>
              </a:rPr>
              <a:t> per capita</a:t>
            </a:r>
          </a:p>
          <a:p>
            <a:pPr lvl="1"/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2000 </a:t>
            </a:r>
            <a:r>
              <a:rPr lang="pl-PL" sz="3600" dirty="0" err="1" smtClean="0">
                <a:latin typeface="Times New Roman" pitchFamily="18" charset="0"/>
                <a:cs typeface="Times New Roman" pitchFamily="18" charset="0"/>
              </a:rPr>
              <a:t>r.:4</a:t>
            </a: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 477 </a:t>
            </a:r>
            <a:r>
              <a:rPr lang="pl-PL" sz="3600" dirty="0" err="1" smtClean="0">
                <a:latin typeface="Times New Roman" pitchFamily="18" charset="0"/>
                <a:cs typeface="Times New Roman" pitchFamily="18" charset="0"/>
              </a:rPr>
              <a:t>USD</a:t>
            </a: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/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2008 </a:t>
            </a:r>
            <a:r>
              <a:rPr lang="pl-PL" sz="3600" dirty="0" err="1" smtClean="0">
                <a:latin typeface="Times New Roman" pitchFamily="18" charset="0"/>
                <a:cs typeface="Times New Roman" pitchFamily="18" charset="0"/>
              </a:rPr>
              <a:t>r.:13</a:t>
            </a: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 861 </a:t>
            </a:r>
            <a:r>
              <a:rPr lang="pl-PL" sz="3600" dirty="0" err="1" smtClean="0">
                <a:latin typeface="Times New Roman" pitchFamily="18" charset="0"/>
                <a:cs typeface="Times New Roman" pitchFamily="18" charset="0"/>
              </a:rPr>
              <a:t>USD</a:t>
            </a:r>
            <a:endParaRPr lang="pl-PL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</a:pPr>
            <a:r>
              <a:rPr lang="pl-PL" sz="4000" b="1" dirty="0" smtClean="0">
                <a:latin typeface="Times New Roman" pitchFamily="18" charset="0"/>
                <a:cs typeface="Times New Roman" pitchFamily="18" charset="0"/>
              </a:rPr>
              <a:t>Według siły nabywczej</a:t>
            </a:r>
          </a:p>
          <a:p>
            <a:pPr lvl="1"/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2000 r.: 10 555 </a:t>
            </a:r>
            <a:r>
              <a:rPr lang="pl-PL" sz="3600" dirty="0" err="1" smtClean="0">
                <a:latin typeface="Times New Roman" pitchFamily="18" charset="0"/>
                <a:cs typeface="Times New Roman" pitchFamily="18" charset="0"/>
              </a:rPr>
              <a:t>USD</a:t>
            </a:r>
            <a:endParaRPr lang="pl-PL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2008 r.: 17 675 </a:t>
            </a:r>
            <a:r>
              <a:rPr lang="pl-PL" sz="3600" dirty="0" err="1" smtClean="0">
                <a:latin typeface="Times New Roman" pitchFamily="18" charset="0"/>
                <a:cs typeface="Times New Roman" pitchFamily="18" charset="0"/>
              </a:rPr>
              <a:t>USD</a:t>
            </a:r>
            <a:endParaRPr lang="pl-PL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Dochody, wydatki, deficyt budżetu państwa w mld zł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</p:nvPr>
        </p:nvGraphicFramePr>
        <p:xfrm>
          <a:off x="428625" y="2017713"/>
          <a:ext cx="8526463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Budżet państwa 2009 r.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4000" b="1" dirty="0" smtClean="0">
                <a:latin typeface="Times New Roman" pitchFamily="18" charset="0"/>
                <a:cs typeface="Times New Roman" pitchFamily="18" charset="0"/>
              </a:rPr>
              <a:t>Dochody, wydatki wynik, w mld zł</a:t>
            </a:r>
            <a:endParaRPr lang="pl-PL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1" y="2000234"/>
            <a:ext cx="7493339" cy="492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Dochody budżetu państwa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w mld zł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1182688" y="2017713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Udział  </a:t>
            </a:r>
            <a:r>
              <a:rPr lang="pl-PL" b="1" dirty="0" err="1" smtClean="0">
                <a:latin typeface="Times New Roman" pitchFamily="18" charset="0"/>
                <a:cs typeface="Times New Roman" pitchFamily="18" charset="0"/>
              </a:rPr>
              <a:t>JST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w podatkach dochodowych w%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1182688" y="2017713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Dochody budżetu państwa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podatkowe i </a:t>
            </a:r>
            <a:r>
              <a:rPr lang="pl-PL" sz="3600" b="1" dirty="0" err="1" smtClean="0">
                <a:latin typeface="Times New Roman" pitchFamily="18" charset="0"/>
                <a:cs typeface="Times New Roman" pitchFamily="18" charset="0"/>
              </a:rPr>
              <a:t>niepodatkowe</a:t>
            </a:r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 w mld zł</a:t>
            </a:r>
            <a:endParaRPr lang="pl-PL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4" y="1857360"/>
            <a:ext cx="7710538" cy="463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Budżet państwa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Wydatki bieżące i majątkowe w mld zł </a:t>
            </a:r>
            <a:endParaRPr lang="pl-PL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928802"/>
            <a:ext cx="7591501" cy="4555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eszany">
  <a:themeElements>
    <a:clrScheme name="Mieszany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Mieszany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32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32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ieszany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eszany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eszany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eszany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eszany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eszany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eszany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Designs\Mieszany.pot</Template>
  <TotalTime>580</TotalTime>
  <Words>216</Words>
  <Application>Microsoft Office PowerPoint</Application>
  <PresentationFormat>Pokaz na ekranie (4:3)</PresentationFormat>
  <Paragraphs>70</Paragraphs>
  <Slides>22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Mieszany</vt:lpstr>
      <vt:lpstr>Finanse publiczne</vt:lpstr>
      <vt:lpstr>Produkt krajowy brutto rok poprzedni=100</vt:lpstr>
      <vt:lpstr>Polski PKB na mieszkańca</vt:lpstr>
      <vt:lpstr>Dochody, wydatki, deficyt budżetu państwa w mld zł</vt:lpstr>
      <vt:lpstr>Budżet państwa 2009 r. Dochody, wydatki wynik, w mld zł</vt:lpstr>
      <vt:lpstr>Dochody budżetu państwa  w mld zł</vt:lpstr>
      <vt:lpstr>Udział  JST  w podatkach dochodowych w%</vt:lpstr>
      <vt:lpstr>Dochody budżetu państwa podatkowe i niepodatkowe w mld zł</vt:lpstr>
      <vt:lpstr>Budżet państwa Wydatki bieżące i majątkowe w mld zł </vt:lpstr>
      <vt:lpstr>Wydatki budżetu państwa  w mld zł</vt:lpstr>
      <vt:lpstr>Dotacje z budżetu państwa  do FUS i FER</vt:lpstr>
      <vt:lpstr>Dotacje  do funduszy społecznych w mln zł</vt:lpstr>
      <vt:lpstr>Wydatki budżetu państwa  na obsługę długu publicznego w mld zł</vt:lpstr>
      <vt:lpstr>Zadłużenie  sektora finansów publicznych</vt:lpstr>
      <vt:lpstr>Dług krajowy SP w mld zł stan na 31 grudnia 2009 r.</vt:lpstr>
      <vt:lpstr>Dług krajowy SP  według wierzycieli w mld zł</vt:lpstr>
      <vt:lpstr>Dług zagraniczny SP stan na 31 XII 2009, w mld zł</vt:lpstr>
      <vt:lpstr>Dług zagraniczny SP według instrumentu w mld zł</vt:lpstr>
      <vt:lpstr>Deficyt budżetowy do PKB  w %</vt:lpstr>
      <vt:lpstr>Relacja długu publicznego do PKB -MF</vt:lpstr>
      <vt:lpstr>Relacja długu publicznego do PKB  wg GUS</vt:lpstr>
      <vt:lpstr>Dziękuję za uwagę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Finanse publiczne</dc:title>
  <dc:creator>Grażyna Ancyparowicz</dc:creator>
  <cp:lastModifiedBy>Łukaszewicz Mirosława</cp:lastModifiedBy>
  <cp:revision>13</cp:revision>
  <dcterms:created xsi:type="dcterms:W3CDTF">2009-05-25T22:12:59Z</dcterms:created>
  <dcterms:modified xsi:type="dcterms:W3CDTF">2010-02-26T14:51:31Z</dcterms:modified>
</cp:coreProperties>
</file>